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Economica"/>
      <p:regular r:id="rId14"/>
      <p:bold r:id="rId15"/>
      <p:italic r:id="rId16"/>
      <p:boldItalic r:id="rId17"/>
    </p:embeddedFont>
    <p:embeddedFont>
      <p:font typeface="Open Sa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penSans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Economica-bold.fntdata"/><Relationship Id="rId14" Type="http://schemas.openxmlformats.org/officeDocument/2006/relationships/font" Target="fonts/Economica-regular.fntdata"/><Relationship Id="rId17" Type="http://schemas.openxmlformats.org/officeDocument/2006/relationships/font" Target="fonts/Economica-boldItalic.fntdata"/><Relationship Id="rId16" Type="http://schemas.openxmlformats.org/officeDocument/2006/relationships/font" Target="fonts/Economica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bold.fntdata"/><Relationship Id="rId6" Type="http://schemas.openxmlformats.org/officeDocument/2006/relationships/slide" Target="slides/slide1.xml"/><Relationship Id="rId18" Type="http://schemas.openxmlformats.org/officeDocument/2006/relationships/font" Target="fonts/OpenSa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6504898daa_0_8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6504898daa_0_8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6504898daa_0_8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6504898daa_0_8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6504898daa_0_8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6504898daa_0_8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6504898daa_0_8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6504898daa_0_8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504898daa_0_8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504898daa_0_8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6504898daa_0_8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6504898daa_0_8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6504898daa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6504898daa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Relationship Id="rId4" Type="http://schemas.openxmlformats.org/officeDocument/2006/relationships/image" Target="../media/image6.jpg"/><Relationship Id="rId5" Type="http://schemas.openxmlformats.org/officeDocument/2006/relationships/image" Target="../media/image7.jpg"/><Relationship Id="rId6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idx="1" type="subTitle"/>
          </p:nvPr>
        </p:nvSpPr>
        <p:spPr>
          <a:xfrm>
            <a:off x="3765600" y="3647625"/>
            <a:ext cx="16128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Catey Meador</a:t>
            </a:r>
            <a:endParaRPr/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2725" y="850600"/>
            <a:ext cx="3438550" cy="168905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 txBox="1"/>
          <p:nvPr/>
        </p:nvSpPr>
        <p:spPr>
          <a:xfrm>
            <a:off x="3677250" y="2744575"/>
            <a:ext cx="1789500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Economica"/>
                <a:ea typeface="Economica"/>
                <a:cs typeface="Economica"/>
                <a:sym typeface="Economica"/>
              </a:rPr>
              <a:t>Online Simulator</a:t>
            </a:r>
            <a:endParaRPr sz="2400"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 rotWithShape="1">
          <a:blip r:embed="rId3">
            <a:alphaModFix/>
          </a:blip>
          <a:srcRect b="5419" l="0" r="0" t="13935"/>
          <a:stretch/>
        </p:blipFill>
        <p:spPr>
          <a:xfrm>
            <a:off x="311700" y="1525275"/>
            <a:ext cx="3691475" cy="297697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/>
        </p:nvSpPr>
        <p:spPr>
          <a:xfrm>
            <a:off x="5007325" y="1746750"/>
            <a:ext cx="3137400" cy="16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Char char="●"/>
            </a:pPr>
            <a:r>
              <a:rPr lang="en" sz="2400">
                <a:latin typeface="Economica"/>
                <a:ea typeface="Economica"/>
                <a:cs typeface="Economica"/>
                <a:sym typeface="Economica"/>
              </a:rPr>
              <a:t>Originally a card game</a:t>
            </a:r>
            <a:endParaRPr sz="2400">
              <a:latin typeface="Economica"/>
              <a:ea typeface="Economica"/>
              <a:cs typeface="Economica"/>
              <a:sym typeface="Economic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Char char="●"/>
            </a:pPr>
            <a:r>
              <a:rPr lang="en" sz="2400">
                <a:latin typeface="Economica"/>
                <a:ea typeface="Economica"/>
                <a:cs typeface="Economica"/>
                <a:sym typeface="Economica"/>
              </a:rPr>
              <a:t>Meme prompt cards</a:t>
            </a:r>
            <a:endParaRPr sz="2400">
              <a:latin typeface="Economica"/>
              <a:ea typeface="Economica"/>
              <a:cs typeface="Economica"/>
              <a:sym typeface="Economic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Char char="●"/>
            </a:pPr>
            <a:r>
              <a:rPr lang="en" sz="2400">
                <a:latin typeface="Economica"/>
                <a:ea typeface="Economica"/>
                <a:cs typeface="Economica"/>
                <a:sym typeface="Economica"/>
              </a:rPr>
              <a:t>Text response cards</a:t>
            </a:r>
            <a:endParaRPr sz="2400">
              <a:latin typeface="Economica"/>
              <a:ea typeface="Economica"/>
              <a:cs typeface="Economica"/>
              <a:sym typeface="Economic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Char char="●"/>
            </a:pPr>
            <a:r>
              <a:rPr lang="en" sz="2400">
                <a:latin typeface="Economica"/>
                <a:ea typeface="Economica"/>
                <a:cs typeface="Economica"/>
                <a:sym typeface="Economica"/>
              </a:rPr>
              <a:t>Goal: create an online sim</a:t>
            </a:r>
            <a:endParaRPr sz="2400"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1554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Specifications/Functional Requirements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11700" y="986725"/>
            <a:ext cx="4260300" cy="39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conomica"/>
                <a:ea typeface="Economica"/>
                <a:cs typeface="Economica"/>
                <a:sym typeface="Economica"/>
              </a:rPr>
              <a:t>Necessary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conomica"/>
              <a:buChar char="●"/>
            </a:pPr>
            <a:r>
              <a:rPr lang="en" sz="1400">
                <a:latin typeface="Economica"/>
                <a:ea typeface="Economica"/>
                <a:cs typeface="Economica"/>
                <a:sym typeface="Economica"/>
              </a:rPr>
              <a:t>Users should be able to:</a:t>
            </a:r>
            <a:endParaRPr sz="1400"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conomica"/>
              <a:buChar char="○"/>
            </a:pPr>
            <a:r>
              <a:rPr lang="en" sz="1200">
                <a:latin typeface="Economica"/>
                <a:ea typeface="Economica"/>
                <a:cs typeface="Economica"/>
                <a:sym typeface="Economica"/>
              </a:rPr>
              <a:t>Create a game</a:t>
            </a:r>
            <a:endParaRPr sz="1200"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conomica"/>
              <a:buChar char="○"/>
            </a:pPr>
            <a:r>
              <a:rPr lang="en" sz="1200">
                <a:latin typeface="Economica"/>
                <a:ea typeface="Economica"/>
                <a:cs typeface="Economica"/>
                <a:sym typeface="Economica"/>
              </a:rPr>
              <a:t>Join a game using a code</a:t>
            </a:r>
            <a:endParaRPr sz="1200"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conomica"/>
              <a:buChar char="○"/>
            </a:pPr>
            <a:r>
              <a:rPr lang="en" sz="1200">
                <a:latin typeface="Economica"/>
                <a:ea typeface="Economica"/>
                <a:cs typeface="Economica"/>
                <a:sym typeface="Economica"/>
              </a:rPr>
              <a:t>S</a:t>
            </a:r>
            <a:r>
              <a:rPr lang="en" sz="1200">
                <a:latin typeface="Economica"/>
                <a:ea typeface="Economica"/>
                <a:cs typeface="Economica"/>
                <a:sym typeface="Economica"/>
              </a:rPr>
              <a:t>elect a response card</a:t>
            </a:r>
            <a:endParaRPr sz="1200"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conomica"/>
              <a:buChar char="○"/>
            </a:pPr>
            <a:r>
              <a:rPr lang="en" sz="1200">
                <a:latin typeface="Economica"/>
                <a:ea typeface="Economica"/>
                <a:cs typeface="Economica"/>
                <a:sym typeface="Economica"/>
              </a:rPr>
              <a:t>Eventually be able to view each players response in the round</a:t>
            </a:r>
            <a:endParaRPr sz="1200"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conomica"/>
              <a:buChar char="○"/>
            </a:pPr>
            <a:r>
              <a:rPr lang="en" sz="1200">
                <a:latin typeface="Economica"/>
                <a:ea typeface="Economica"/>
                <a:cs typeface="Economica"/>
                <a:sym typeface="Economica"/>
              </a:rPr>
              <a:t>Select their favorite pairing (as judge or voter)</a:t>
            </a:r>
            <a:endParaRPr sz="1200">
              <a:latin typeface="Economica"/>
              <a:ea typeface="Economica"/>
              <a:cs typeface="Economica"/>
              <a:sym typeface="Economica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conomica"/>
              <a:buChar char="●"/>
            </a:pPr>
            <a:r>
              <a:rPr lang="en" sz="1400">
                <a:latin typeface="Economica"/>
                <a:ea typeface="Economica"/>
                <a:cs typeface="Economica"/>
                <a:sym typeface="Economica"/>
              </a:rPr>
              <a:t>The system should:</a:t>
            </a:r>
            <a:endParaRPr sz="1400"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>
                <a:latin typeface="Economica"/>
                <a:ea typeface="Economica"/>
                <a:cs typeface="Economica"/>
                <a:sym typeface="Economica"/>
              </a:rPr>
              <a:t>Assign a code to a new game when it is created</a:t>
            </a:r>
            <a:endParaRPr sz="1200"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>
                <a:latin typeface="Economica"/>
                <a:ea typeface="Economica"/>
                <a:cs typeface="Economica"/>
                <a:sym typeface="Economica"/>
              </a:rPr>
              <a:t>Deal each player a hand of response cards</a:t>
            </a:r>
            <a:endParaRPr sz="1200"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>
                <a:latin typeface="Economica"/>
                <a:ea typeface="Economica"/>
                <a:cs typeface="Economica"/>
                <a:sym typeface="Economica"/>
              </a:rPr>
              <a:t>Deal a prompt card</a:t>
            </a:r>
            <a:endParaRPr sz="1200"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>
                <a:latin typeface="Economica"/>
                <a:ea typeface="Economica"/>
                <a:cs typeface="Economica"/>
                <a:sym typeface="Economica"/>
              </a:rPr>
              <a:t>Add players to their game corresponding to the code they enter</a:t>
            </a:r>
            <a:endParaRPr sz="1200"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>
                <a:latin typeface="Economica"/>
                <a:ea typeface="Economica"/>
                <a:cs typeface="Economica"/>
                <a:sym typeface="Economica"/>
              </a:rPr>
              <a:t>End the game when the win condition is met</a:t>
            </a:r>
            <a:endParaRPr sz="1200">
              <a:latin typeface="Economica"/>
              <a:ea typeface="Economica"/>
              <a:cs typeface="Economica"/>
              <a:sym typeface="Economica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conomica"/>
              <a:buChar char="●"/>
            </a:pPr>
            <a:r>
              <a:rPr lang="en" sz="1400">
                <a:latin typeface="Economica"/>
                <a:ea typeface="Economica"/>
                <a:cs typeface="Economica"/>
                <a:sym typeface="Economica"/>
              </a:rPr>
              <a:t>Administrator should be able to:</a:t>
            </a:r>
            <a:endParaRPr sz="1400"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conomica"/>
              <a:buChar char="○"/>
            </a:pPr>
            <a:r>
              <a:rPr lang="en" sz="1200">
                <a:latin typeface="Economica"/>
                <a:ea typeface="Economica"/>
                <a:cs typeface="Economica"/>
                <a:sym typeface="Economica"/>
              </a:rPr>
              <a:t>Add pre-set decks of response cards</a:t>
            </a:r>
            <a:endParaRPr sz="1200"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conomica"/>
              <a:buChar char="○"/>
            </a:pPr>
            <a:r>
              <a:rPr lang="en" sz="1200">
                <a:latin typeface="Economica"/>
                <a:ea typeface="Economica"/>
                <a:cs typeface="Economica"/>
                <a:sym typeface="Economica"/>
              </a:rPr>
              <a:t>Add pre-set decks of prompt cards</a:t>
            </a:r>
            <a:endParaRPr sz="12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4630200" y="986725"/>
            <a:ext cx="4202100" cy="34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Economica"/>
                <a:ea typeface="Economica"/>
                <a:cs typeface="Economica"/>
                <a:sym typeface="Economica"/>
              </a:rPr>
              <a:t>Potential</a:t>
            </a:r>
            <a:endParaRPr sz="1800">
              <a:latin typeface="Economica"/>
              <a:ea typeface="Economica"/>
              <a:cs typeface="Economica"/>
              <a:sym typeface="Economica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Char char="●"/>
            </a:pPr>
            <a:r>
              <a:rPr lang="en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Users should be able to:</a:t>
            </a:r>
            <a:endParaRPr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conomica"/>
              <a:buChar char="○"/>
            </a:pPr>
            <a:r>
              <a:rPr lang="en" sz="1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Create an account</a:t>
            </a:r>
            <a:endParaRPr sz="12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conomica"/>
              <a:buChar char="○"/>
            </a:pPr>
            <a:r>
              <a:rPr lang="en" sz="1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Choose how many points the winner must get before the game ends</a:t>
            </a:r>
            <a:endParaRPr sz="12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conomica"/>
              <a:buChar char="○"/>
            </a:pPr>
            <a:r>
              <a:rPr lang="en" sz="1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Choose between a rotating judge or group vote</a:t>
            </a:r>
            <a:endParaRPr sz="12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conomica"/>
              <a:buChar char="○"/>
            </a:pPr>
            <a:r>
              <a:rPr lang="en" sz="1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Add their own photos as prompt cards</a:t>
            </a:r>
            <a:endParaRPr sz="12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conomica"/>
              <a:buChar char="○"/>
            </a:pPr>
            <a:r>
              <a:rPr lang="en" sz="1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Add their own text as prompt cards</a:t>
            </a:r>
            <a:endParaRPr sz="12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conomica"/>
              <a:buChar char="○"/>
            </a:pPr>
            <a:r>
              <a:rPr lang="en" sz="1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Add their own captions as response cards</a:t>
            </a:r>
            <a:endParaRPr sz="12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conomica"/>
              <a:buChar char="○"/>
            </a:pPr>
            <a:r>
              <a:rPr lang="en" sz="1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Add their own photos as response cards</a:t>
            </a:r>
            <a:endParaRPr sz="12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conomica"/>
              <a:buChar char="○"/>
            </a:pPr>
            <a:r>
              <a:rPr lang="en" sz="1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Make a drawing as a prompt card</a:t>
            </a:r>
            <a:endParaRPr sz="12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conomica"/>
              <a:buChar char="○"/>
            </a:pPr>
            <a:r>
              <a:rPr lang="en" sz="1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Make a drawing as a response card</a:t>
            </a:r>
            <a:endParaRPr sz="12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conomica"/>
              <a:buChar char="○"/>
            </a:pPr>
            <a:r>
              <a:rPr lang="en" sz="1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Have an option of 9 different game modes (different combinations of text, photo, and drawing prompt and responses; such as text-text, text-photo, photo-drawing, etc.)</a:t>
            </a:r>
            <a:endParaRPr sz="12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conomica"/>
              <a:buChar char="○"/>
            </a:pPr>
            <a:r>
              <a:rPr lang="en" sz="1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Save created cards to their account for re-use</a:t>
            </a:r>
            <a:endParaRPr sz="12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conomica"/>
              <a:buChar char="○"/>
            </a:pPr>
            <a:r>
              <a:rPr lang="en" sz="1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Choose for a prompt card redraw (as judge or by vote)</a:t>
            </a:r>
            <a:endParaRPr sz="12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Non-functional Requirements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Font typeface="Economica"/>
              <a:buChar char="●"/>
            </a:pPr>
            <a:r>
              <a:rPr lang="en" sz="1400">
                <a:latin typeface="Economica"/>
                <a:ea typeface="Economica"/>
                <a:cs typeface="Economica"/>
                <a:sym typeface="Economica"/>
              </a:rPr>
              <a:t>Mobile friendly or mobile app</a:t>
            </a:r>
            <a:endParaRPr sz="1400">
              <a:latin typeface="Economica"/>
              <a:ea typeface="Economica"/>
              <a:cs typeface="Economica"/>
              <a:sym typeface="Economic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Economica"/>
              <a:buChar char="●"/>
            </a:pPr>
            <a:r>
              <a:rPr lang="en" sz="1400">
                <a:latin typeface="Economica"/>
                <a:ea typeface="Economica"/>
                <a:cs typeface="Economica"/>
                <a:sym typeface="Economica"/>
              </a:rPr>
              <a:t>There should be separate log-ins for </a:t>
            </a:r>
            <a:r>
              <a:rPr lang="en" sz="1400">
                <a:latin typeface="Economica"/>
                <a:ea typeface="Economica"/>
                <a:cs typeface="Economica"/>
                <a:sym typeface="Economica"/>
              </a:rPr>
              <a:t>admin and regular user</a:t>
            </a:r>
            <a:endParaRPr sz="1400">
              <a:latin typeface="Economica"/>
              <a:ea typeface="Economica"/>
              <a:cs typeface="Economica"/>
              <a:sym typeface="Economic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Economica"/>
              <a:buChar char="●"/>
            </a:pPr>
            <a:r>
              <a:rPr lang="en" sz="1400">
                <a:solidFill>
                  <a:srgbClr val="333333"/>
                </a:solidFill>
                <a:latin typeface="Economica"/>
                <a:ea typeface="Economica"/>
                <a:cs typeface="Economica"/>
                <a:sym typeface="Economica"/>
              </a:rPr>
              <a:t>Access permissions will only be changed by the administrator</a:t>
            </a:r>
            <a:endParaRPr sz="1400">
              <a:solidFill>
                <a:srgbClr val="333333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Economica"/>
              <a:buChar char="●"/>
            </a:pPr>
            <a:r>
              <a:rPr lang="en" sz="1400">
                <a:solidFill>
                  <a:srgbClr val="333333"/>
                </a:solidFill>
                <a:latin typeface="Economica"/>
                <a:ea typeface="Economica"/>
                <a:cs typeface="Economica"/>
                <a:sym typeface="Economica"/>
              </a:rPr>
              <a:t>Log-in passwords will be 8-15 characters with at least one uppercase, one lowercase, and one number or special character</a:t>
            </a:r>
            <a:endParaRPr sz="1400">
              <a:solidFill>
                <a:srgbClr val="333333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Economica"/>
              <a:buChar char="●"/>
            </a:pPr>
            <a:r>
              <a:rPr lang="en" sz="1400">
                <a:solidFill>
                  <a:srgbClr val="333333"/>
                </a:solidFill>
                <a:latin typeface="Economica"/>
                <a:ea typeface="Economica"/>
                <a:cs typeface="Economica"/>
                <a:sym typeface="Economica"/>
              </a:rPr>
              <a:t>Passwords will be encrypted</a:t>
            </a:r>
            <a:endParaRPr sz="1400">
              <a:solidFill>
                <a:srgbClr val="333333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Economica"/>
              <a:buChar char="●"/>
            </a:pPr>
            <a:r>
              <a:rPr lang="en" sz="1400">
                <a:solidFill>
                  <a:srgbClr val="333333"/>
                </a:solidFill>
                <a:latin typeface="Economica"/>
                <a:ea typeface="Economica"/>
                <a:cs typeface="Economica"/>
                <a:sym typeface="Economica"/>
              </a:rPr>
              <a:t>All text will be in English</a:t>
            </a:r>
            <a:endParaRPr sz="1400">
              <a:solidFill>
                <a:srgbClr val="333333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Economica"/>
              <a:buChar char="●"/>
            </a:pPr>
            <a:r>
              <a:rPr lang="en" sz="1400">
                <a:solidFill>
                  <a:srgbClr val="333333"/>
                </a:solidFill>
                <a:latin typeface="Economica"/>
                <a:ea typeface="Economica"/>
                <a:cs typeface="Economica"/>
                <a:sym typeface="Economica"/>
              </a:rPr>
              <a:t>System will be operational 24 hours a day</a:t>
            </a:r>
            <a:endParaRPr sz="1400">
              <a:solidFill>
                <a:srgbClr val="333333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Economica"/>
              <a:buChar char="●"/>
            </a:pPr>
            <a:r>
              <a:rPr lang="en" sz="1400">
                <a:solidFill>
                  <a:srgbClr val="333333"/>
                </a:solidFill>
                <a:latin typeface="Economica"/>
                <a:ea typeface="Economica"/>
                <a:cs typeface="Economica"/>
                <a:sym typeface="Economica"/>
              </a:rPr>
              <a:t>System will be accessible worldwide</a:t>
            </a:r>
            <a:endParaRPr sz="1400">
              <a:solidFill>
                <a:srgbClr val="333333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Economica"/>
              <a:buChar char="●"/>
            </a:pPr>
            <a:r>
              <a:rPr lang="en" sz="1400">
                <a:solidFill>
                  <a:srgbClr val="333333"/>
                </a:solidFill>
                <a:latin typeface="Economica"/>
                <a:ea typeface="Economica"/>
                <a:cs typeface="Economica"/>
                <a:sym typeface="Economica"/>
              </a:rPr>
              <a:t>Should be accessible to anyone with web browser capabilities</a:t>
            </a:r>
            <a:endParaRPr sz="1400">
              <a:solidFill>
                <a:srgbClr val="333333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Economica"/>
              <a:buChar char="●"/>
            </a:pPr>
            <a:r>
              <a:rPr lang="en" sz="1400">
                <a:solidFill>
                  <a:srgbClr val="333333"/>
                </a:solidFill>
                <a:latin typeface="Economica"/>
                <a:ea typeface="Economica"/>
                <a:cs typeface="Economica"/>
                <a:sym typeface="Economica"/>
              </a:rPr>
              <a:t>Should be usable on any web browser</a:t>
            </a:r>
            <a:endParaRPr sz="1400">
              <a:solidFill>
                <a:srgbClr val="333333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Economica"/>
              <a:buChar char="●"/>
            </a:pPr>
            <a:r>
              <a:rPr lang="en" sz="1400">
                <a:solidFill>
                  <a:srgbClr val="333333"/>
                </a:solidFill>
                <a:latin typeface="Economica"/>
                <a:ea typeface="Economica"/>
                <a:cs typeface="Economica"/>
                <a:sym typeface="Economica"/>
              </a:rPr>
              <a:t>Response times should be reasonable</a:t>
            </a:r>
            <a:endParaRPr sz="1400"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325800" y="158200"/>
            <a:ext cx="24924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Diagram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 rotWithShape="1">
          <a:blip r:embed="rId3">
            <a:alphaModFix/>
          </a:blip>
          <a:srcRect b="22314" l="3527" r="16492" t="23823"/>
          <a:stretch/>
        </p:blipFill>
        <p:spPr>
          <a:xfrm>
            <a:off x="837250" y="989500"/>
            <a:ext cx="7469502" cy="37725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1" name="Google Shape;91;p17"/>
          <p:cNvCxnSpPr/>
          <p:nvPr/>
        </p:nvCxnSpPr>
        <p:spPr>
          <a:xfrm flipH="1" rot="10800000">
            <a:off x="4188650" y="2129900"/>
            <a:ext cx="438000" cy="490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92" name="Google Shape;92;p17"/>
          <p:cNvCxnSpPr/>
          <p:nvPr/>
        </p:nvCxnSpPr>
        <p:spPr>
          <a:xfrm flipH="1">
            <a:off x="1892800" y="3234075"/>
            <a:ext cx="5424000" cy="201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2957950" y="213825"/>
            <a:ext cx="26502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Examples</a:t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 rotWithShape="1">
          <a:blip r:embed="rId3">
            <a:alphaModFix/>
          </a:blip>
          <a:srcRect b="46771" l="33576" r="38070" t="21246"/>
          <a:stretch/>
        </p:blipFill>
        <p:spPr>
          <a:xfrm>
            <a:off x="157950" y="213825"/>
            <a:ext cx="2374596" cy="2008904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9" name="Google Shape;99;p18"/>
          <p:cNvPicPr preferRelativeResize="0"/>
          <p:nvPr/>
        </p:nvPicPr>
        <p:blipFill rotWithShape="1">
          <a:blip r:embed="rId4">
            <a:alphaModFix/>
          </a:blip>
          <a:srcRect b="5205" l="23972" r="13059" t="13334"/>
          <a:stretch/>
        </p:blipFill>
        <p:spPr>
          <a:xfrm>
            <a:off x="5608150" y="892588"/>
            <a:ext cx="3461129" cy="3358326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0" name="Google Shape;100;p18"/>
          <p:cNvSpPr/>
          <p:nvPr/>
        </p:nvSpPr>
        <p:spPr>
          <a:xfrm>
            <a:off x="6589550" y="1146688"/>
            <a:ext cx="1200300" cy="1332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8"/>
          <p:cNvSpPr/>
          <p:nvPr/>
        </p:nvSpPr>
        <p:spPr>
          <a:xfrm>
            <a:off x="6589550" y="3315663"/>
            <a:ext cx="657300" cy="831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8"/>
          <p:cNvSpPr/>
          <p:nvPr/>
        </p:nvSpPr>
        <p:spPr>
          <a:xfrm>
            <a:off x="7376275" y="3315663"/>
            <a:ext cx="548700" cy="831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8"/>
          <p:cNvSpPr/>
          <p:nvPr/>
        </p:nvSpPr>
        <p:spPr>
          <a:xfrm>
            <a:off x="8115775" y="3269988"/>
            <a:ext cx="657300" cy="776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/>
          <p:nvPr/>
        </p:nvSpPr>
        <p:spPr>
          <a:xfrm>
            <a:off x="5849750" y="3352288"/>
            <a:ext cx="548700" cy="831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8"/>
          <p:cNvPicPr preferRelativeResize="0"/>
          <p:nvPr/>
        </p:nvPicPr>
        <p:blipFill rotWithShape="1">
          <a:blip r:embed="rId5">
            <a:alphaModFix/>
          </a:blip>
          <a:srcRect b="42666" l="36167" r="25632" t="18240"/>
          <a:stretch/>
        </p:blipFill>
        <p:spPr>
          <a:xfrm>
            <a:off x="157950" y="2528950"/>
            <a:ext cx="3092947" cy="2373923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6" name="Google Shape;106;p18"/>
          <p:cNvPicPr preferRelativeResize="0"/>
          <p:nvPr/>
        </p:nvPicPr>
        <p:blipFill rotWithShape="1">
          <a:blip r:embed="rId6">
            <a:alphaModFix/>
          </a:blip>
          <a:srcRect b="0" l="38274" r="32338" t="24715"/>
          <a:stretch/>
        </p:blipFill>
        <p:spPr>
          <a:xfrm>
            <a:off x="3421850" y="1008500"/>
            <a:ext cx="2015355" cy="3872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9"/>
          <p:cNvPicPr preferRelativeResize="0"/>
          <p:nvPr/>
        </p:nvPicPr>
        <p:blipFill rotWithShape="1">
          <a:blip r:embed="rId3">
            <a:alphaModFix/>
          </a:blip>
          <a:srcRect b="6623" l="0" r="0" t="1893"/>
          <a:stretch/>
        </p:blipFill>
        <p:spPr>
          <a:xfrm>
            <a:off x="2563325" y="70850"/>
            <a:ext cx="4017350" cy="490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0"/>
          <p:cNvPicPr preferRelativeResize="0"/>
          <p:nvPr/>
        </p:nvPicPr>
        <p:blipFill rotWithShape="1">
          <a:blip r:embed="rId3">
            <a:alphaModFix/>
          </a:blip>
          <a:srcRect b="5957" l="13343" r="24156" t="18922"/>
          <a:stretch/>
        </p:blipFill>
        <p:spPr>
          <a:xfrm>
            <a:off x="916688" y="100325"/>
            <a:ext cx="7310624" cy="4942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